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33"/>
  </p:notesMasterIdLst>
  <p:sldIdLst>
    <p:sldId id="258" r:id="rId3"/>
    <p:sldId id="280" r:id="rId4"/>
    <p:sldId id="322" r:id="rId5"/>
    <p:sldId id="321" r:id="rId6"/>
    <p:sldId id="329" r:id="rId7"/>
    <p:sldId id="330" r:id="rId8"/>
    <p:sldId id="305" r:id="rId9"/>
    <p:sldId id="328" r:id="rId10"/>
    <p:sldId id="311" r:id="rId11"/>
    <p:sldId id="341" r:id="rId12"/>
    <p:sldId id="288" r:id="rId13"/>
    <p:sldId id="306" r:id="rId14"/>
    <p:sldId id="290" r:id="rId15"/>
    <p:sldId id="291" r:id="rId16"/>
    <p:sldId id="332" r:id="rId17"/>
    <p:sldId id="317" r:id="rId18"/>
    <p:sldId id="333" r:id="rId19"/>
    <p:sldId id="334" r:id="rId20"/>
    <p:sldId id="335" r:id="rId21"/>
    <p:sldId id="323" r:id="rId22"/>
    <p:sldId id="314" r:id="rId23"/>
    <p:sldId id="299" r:id="rId24"/>
    <p:sldId id="300" r:id="rId25"/>
    <p:sldId id="336" r:id="rId26"/>
    <p:sldId id="337" r:id="rId27"/>
    <p:sldId id="338" r:id="rId28"/>
    <p:sldId id="339" r:id="rId29"/>
    <p:sldId id="340" r:id="rId30"/>
    <p:sldId id="343" r:id="rId31"/>
    <p:sldId id="275" r:id="rId32"/>
  </p:sldIdLst>
  <p:sldSz cx="9144000" cy="6858000" type="screen4x3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宇" initials="WYu" lastIdx="7" clrIdx="0">
    <p:extLst>
      <p:ext uri="{19B8F6BF-5375-455C-9EA6-DF929625EA0E}">
        <p15:presenceInfo xmlns:p15="http://schemas.microsoft.com/office/powerpoint/2012/main" userId="王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120"/>
    <a:srgbClr val="D95319"/>
    <a:srgbClr val="0273BE"/>
    <a:srgbClr val="352FAF"/>
    <a:srgbClr val="170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8468" autoAdjust="0"/>
  </p:normalViewPr>
  <p:slideViewPr>
    <p:cSldViewPr snapToGrid="0">
      <p:cViewPr>
        <p:scale>
          <a:sx n="75" d="100"/>
          <a:sy n="75" d="100"/>
        </p:scale>
        <p:origin x="113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4008" y="1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6A3D1-0725-4122-A1FA-DAFE2FAB4D8D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F374B-71FC-4EA7-A0E8-F5CCB82DF5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4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908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整套读出系统采用可扩展读出系统结构</a:t>
            </a:r>
            <a:r>
              <a:rPr lang="en-US" altLang="zh-CN" dirty="0" smtClean="0"/>
              <a:t>SRS</a:t>
            </a:r>
            <a:r>
              <a:rPr lang="zh-CN" altLang="en-US" dirty="0" smtClean="0"/>
              <a:t>，这个概念是由</a:t>
            </a:r>
            <a:r>
              <a:rPr lang="en-US" altLang="zh-CN" dirty="0" smtClean="0"/>
              <a:t>CERN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RD51</a:t>
            </a:r>
            <a:r>
              <a:rPr lang="zh-CN" altLang="en-US" dirty="0" smtClean="0"/>
              <a:t>小组提出，由前端板，接口板和数据获取板构成，可以自由的定制系统大小，同时对于不同的探测器，只需要更换相应的读出芯片即可，实现系统复用。下图是计划采用读出系统框图，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芯片对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探测器信号进行读出，由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板实现芯片控制和数据读回，</a:t>
            </a:r>
            <a:r>
              <a:rPr lang="en-US" altLang="zh-CN" dirty="0" smtClean="0"/>
              <a:t>DAQ</a:t>
            </a:r>
            <a:r>
              <a:rPr lang="zh-CN" altLang="en-US" dirty="0" smtClean="0"/>
              <a:t>板实现时钟触发同步，以及数据打包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477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下面是系统第一阶段的设计方案，探测器读出平面和前端电子学板分离设计，在这一阶段，希望验证读出系统通能并对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芯片的性能进行测试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899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这是读出系统的实物图，阳极读出板，有效区域</a:t>
            </a:r>
            <a:r>
              <a:rPr lang="en-US" altLang="zh-CN" dirty="0" smtClean="0"/>
              <a:t>30</a:t>
            </a:r>
            <a:r>
              <a:rPr lang="zh-CN" altLang="en-US" dirty="0" smtClean="0"/>
              <a:t>*</a:t>
            </a:r>
            <a:r>
              <a:rPr lang="en-US" altLang="zh-CN" dirty="0" smtClean="0"/>
              <a:t>30</a:t>
            </a:r>
            <a:r>
              <a:rPr lang="zh-CN" altLang="en-US" dirty="0" smtClean="0"/>
              <a:t>平方厘米，每个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大小为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平方厘米；前端电子学板上集成</a:t>
            </a:r>
            <a:r>
              <a:rPr lang="en-US" altLang="zh-CN" dirty="0" smtClean="0"/>
              <a:t>4</a:t>
            </a:r>
            <a:r>
              <a:rPr lang="zh-CN" altLang="en-US" dirty="0" smtClean="0"/>
              <a:t>片</a:t>
            </a:r>
            <a:r>
              <a:rPr lang="en-US" altLang="zh-CN" dirty="0" smtClean="0"/>
              <a:t>MICROROC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用菊花链方式连接，探测器接口板，实现系统的控制数据采集和刻度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372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这是这次报告的主要内容，首先是背景介绍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394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对于模拟部分，半数字读出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无法像常规的</a:t>
            </a:r>
            <a:r>
              <a:rPr lang="en-US" altLang="zh-CN" dirty="0" smtClean="0"/>
              <a:t>ADC</a:t>
            </a:r>
            <a:r>
              <a:rPr lang="zh-CN" altLang="en-US" dirty="0" smtClean="0"/>
              <a:t>系统进行测试和刻度，在实际测试中可以利用芯片自身比较器输出进行刻度，通过对阈值进行扫描，统计芯片比较器输出与总信号比例随阈值变化的关系，可以得到如下</a:t>
            </a:r>
            <a:r>
              <a:rPr lang="en-US" altLang="zh-CN" dirty="0" smtClean="0"/>
              <a:t>S</a:t>
            </a:r>
            <a:r>
              <a:rPr lang="zh-CN" altLang="en-US" dirty="0" smtClean="0"/>
              <a:t>形状的曲线，通过这种</a:t>
            </a:r>
            <a:r>
              <a:rPr lang="en-US" altLang="zh-CN" dirty="0" smtClean="0"/>
              <a:t>S</a:t>
            </a:r>
            <a:r>
              <a:rPr lang="zh-CN" altLang="en-US" dirty="0" smtClean="0"/>
              <a:t>曲线统计的办法可以得到芯片的刻度以及噪声的情况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336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这是噪声测试的结果，电子学噪声约为</a:t>
            </a:r>
            <a:r>
              <a:rPr lang="en-US" altLang="zh-CN" dirty="0" smtClean="0"/>
              <a:t>0.25fC</a:t>
            </a:r>
            <a:r>
              <a:rPr lang="zh-CN" altLang="en-US" dirty="0" smtClean="0"/>
              <a:t>，与探测器联调噪声</a:t>
            </a:r>
            <a:r>
              <a:rPr lang="en-US" altLang="zh-CN" dirty="0" smtClean="0"/>
              <a:t>0.35fC</a:t>
            </a:r>
            <a:r>
              <a:rPr lang="zh-CN" altLang="en-US" dirty="0" smtClean="0"/>
              <a:t>，芯片芯片高增益成形电路动态范围</a:t>
            </a:r>
            <a:r>
              <a:rPr lang="en-US" altLang="zh-CN" dirty="0" smtClean="0"/>
              <a:t>140fC</a:t>
            </a:r>
            <a:r>
              <a:rPr lang="zh-CN" altLang="en-US" dirty="0" smtClean="0"/>
              <a:t>，低增益成形电路动态范围</a:t>
            </a:r>
            <a:r>
              <a:rPr lang="en-US" altLang="zh-CN" dirty="0" smtClean="0"/>
              <a:t>500fC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70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下面是与探测器联调的结果，首先是使用成形输出的调试功能测量能谱，由于是调试功能，在</a:t>
            </a:r>
            <a:r>
              <a:rPr lang="en-US" altLang="zh-CN" dirty="0" smtClean="0"/>
              <a:t>400fC</a:t>
            </a:r>
            <a:r>
              <a:rPr lang="zh-CN" altLang="en-US" dirty="0" smtClean="0"/>
              <a:t>左右即饱和，下面是通过片外</a:t>
            </a:r>
            <a:r>
              <a:rPr lang="en-US" altLang="zh-CN" dirty="0" smtClean="0"/>
              <a:t>ADC</a:t>
            </a:r>
            <a:r>
              <a:rPr lang="zh-CN" altLang="en-US" dirty="0" smtClean="0"/>
              <a:t>测量得到的</a:t>
            </a:r>
            <a:r>
              <a:rPr lang="en-US" altLang="zh-CN" dirty="0" smtClean="0"/>
              <a:t>8keV X</a:t>
            </a:r>
            <a:r>
              <a:rPr lang="zh-CN" altLang="en-US" dirty="0" smtClean="0"/>
              <a:t>射线能谱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619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下面是利用能谱峰位对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探测器增益均匀性进行扫面的结果，不均匀性为</a:t>
            </a:r>
            <a:r>
              <a:rPr lang="en-US" altLang="zh-CN" dirty="0" smtClean="0"/>
              <a:t>19%</a:t>
            </a:r>
            <a:r>
              <a:rPr lang="zh-CN" altLang="en-US" dirty="0" smtClean="0"/>
              <a:t>。之后该利用宇宙线事例对系统串扰进行测量，当事例击中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后，对相应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周围响应进行统计，有响应的事例数约占</a:t>
            </a:r>
            <a:r>
              <a:rPr lang="en-US" altLang="zh-CN" dirty="0" smtClean="0"/>
              <a:t>1.54%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32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这是这次报告的主要内容，首先是背景介绍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747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谢谢大家，欢迎大家对工作提出意见和建议。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638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96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CEPC</a:t>
            </a:r>
            <a:r>
              <a:rPr lang="zh-CN" altLang="en-US" dirty="0" smtClean="0"/>
              <a:t>项目是近年来为了对</a:t>
            </a:r>
            <a:r>
              <a:rPr lang="en-US" altLang="zh-CN" dirty="0" smtClean="0"/>
              <a:t>Higgs</a:t>
            </a:r>
            <a:r>
              <a:rPr lang="zh-CN" altLang="en-US" dirty="0" smtClean="0"/>
              <a:t>粒子和标准模型进行精确测量提出的高能环形正负电子对撞机项目，希望利用质心能量</a:t>
            </a:r>
            <a:r>
              <a:rPr lang="en-US" altLang="zh-CN" dirty="0" smtClean="0"/>
              <a:t>250GeV</a:t>
            </a:r>
            <a:r>
              <a:rPr lang="zh-CN" altLang="en-US" dirty="0" smtClean="0"/>
              <a:t>附近的正负电子对撞产生大量干净的</a:t>
            </a:r>
            <a:r>
              <a:rPr lang="en-US" altLang="zh-CN" dirty="0" smtClean="0"/>
              <a:t>Higgs</a:t>
            </a:r>
            <a:r>
              <a:rPr lang="zh-CN" altLang="en-US" dirty="0" smtClean="0"/>
              <a:t>粒子，从而精确测量其性质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069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作为对撞机中重要的一环，量能器系统的设计显得尤为重要，为了实现</a:t>
            </a:r>
            <a:r>
              <a:rPr lang="en-US" altLang="zh-CN" dirty="0" smtClean="0"/>
              <a:t>jet</a:t>
            </a:r>
            <a:r>
              <a:rPr lang="zh-CN" altLang="en-US" dirty="0" smtClean="0"/>
              <a:t>重构，希望量能器的空间分辨和能量分辨尽可能的好。为了实现要求的能量分辨，发展出了高颗粒度的取样型量能器，量能器由吸收层和灵敏层构成，利用径迹测得的动量和能量进行匹配，实现</a:t>
            </a:r>
            <a:r>
              <a:rPr lang="en-US" altLang="zh-CN" dirty="0" smtClean="0"/>
              <a:t>jet</a:t>
            </a:r>
            <a:r>
              <a:rPr lang="zh-CN" altLang="en-US" dirty="0" smtClean="0"/>
              <a:t>的精确测量。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921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</a:t>
            </a:r>
            <a:r>
              <a:rPr lang="en-US" altLang="zh-CN" dirty="0" smtClean="0"/>
              <a:t>ILC</a:t>
            </a:r>
            <a:r>
              <a:rPr lang="zh-CN" altLang="en-US" dirty="0" smtClean="0"/>
              <a:t>对取样型量能器提供的一些可选的方案，量能器可以使用模拟读出和数字读出，模拟读出指的是将能量信息全部记录，最后用于事例重构；数字读出是使用比较器，只记录击中与否的信息，模拟结果表示，数字读出即可实现需要的能量分辨率，为了提高高能时的能量分辨率，可以使用多个阈读出，即所谓的半数字读出。我们的项目中采用的是基于</a:t>
            </a:r>
            <a:r>
              <a:rPr lang="en-US" altLang="zh-CN" dirty="0" smtClean="0"/>
              <a:t>GEM</a:t>
            </a:r>
            <a:r>
              <a:rPr lang="zh-CN" altLang="en-US" dirty="0" smtClean="0"/>
              <a:t>的半数字读出方案。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28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700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项目使用的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探测器大小为</a:t>
            </a:r>
            <a:r>
              <a:rPr lang="en-US" altLang="zh-CN" dirty="0" smtClean="0"/>
              <a:t>30</a:t>
            </a:r>
            <a:r>
              <a:rPr lang="zh-CN" altLang="en-US" dirty="0" smtClean="0"/>
              <a:t>*</a:t>
            </a:r>
            <a:r>
              <a:rPr lang="en-US" altLang="zh-CN" dirty="0" smtClean="0"/>
              <a:t>30cm</a:t>
            </a:r>
            <a:r>
              <a:rPr lang="zh-CN" altLang="en-US" dirty="0" smtClean="0"/>
              <a:t>，采用自张紧工艺制作，这是探测器的设计和实物图，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732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这是这次报告的主要内容，首先是背景介绍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210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下面是半数字化读出芯片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。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由法国</a:t>
            </a:r>
            <a:r>
              <a:rPr lang="en-US" altLang="zh-CN" dirty="0" smtClean="0"/>
              <a:t>Omega</a:t>
            </a:r>
            <a:r>
              <a:rPr lang="zh-CN" altLang="en-US" dirty="0" smtClean="0"/>
              <a:t>小组设计，单片</a:t>
            </a:r>
            <a:r>
              <a:rPr lang="en-US" altLang="zh-CN" dirty="0" smtClean="0"/>
              <a:t>ASIC 64</a:t>
            </a:r>
            <a:r>
              <a:rPr lang="zh-CN" altLang="en-US" dirty="0" smtClean="0"/>
              <a:t>通道，每通道由一个电荷灵敏前放和两个增益不同的成形电路构成，高增益成形输出接到一个两路比较器上，低增益成形输出接到一路比较器上，比较器输出通过优先编码为</a:t>
            </a:r>
            <a:r>
              <a:rPr lang="en-US" altLang="zh-CN" dirty="0" smtClean="0"/>
              <a:t>2bit</a:t>
            </a:r>
            <a:r>
              <a:rPr lang="zh-CN" altLang="en-US" dirty="0" smtClean="0"/>
              <a:t>信息实现半数字读出，比较器的阈值通过片上</a:t>
            </a:r>
            <a:r>
              <a:rPr lang="en-US" altLang="zh-CN" dirty="0" smtClean="0"/>
              <a:t>10-bitDAC</a:t>
            </a:r>
            <a:r>
              <a:rPr lang="zh-CN" altLang="en-US" dirty="0" smtClean="0"/>
              <a:t>设置。同时芯片的成形信号还可以通过配置输出用于调试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69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5649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228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56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448656"/>
            <a:ext cx="7270986" cy="4420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95259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597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76928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9698"/>
            <a:ext cx="8229600" cy="517223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70000"/>
              <a:buFont typeface="Calibri" panose="020F050202020403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extLst/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>
          <a:xfrm>
            <a:off x="7572375" y="6408740"/>
            <a:ext cx="107473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>
          <a:xfrm>
            <a:off x="457200" y="6381932"/>
            <a:ext cx="3159125" cy="365125"/>
          </a:xfrm>
        </p:spPr>
        <p:txBody>
          <a:bodyPr/>
          <a:lstStyle>
            <a:lvl1pPr algn="l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39631-49CD-487E-A955-9C3740CF100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68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56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092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1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0845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21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30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49488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996"/>
            <a:ext cx="7886700" cy="50653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37789" y="633937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065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157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128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924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342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4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996"/>
            <a:ext cx="7886700" cy="23116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37789" y="633937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8650" y="3708699"/>
            <a:ext cx="7886700" cy="22400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963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245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60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70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43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782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091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4481347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think-cell Slide" r:id="rId17" imgW="384" imgH="384" progId="TCLayout.ActiveDocument.1">
                  <p:embed/>
                </p:oleObj>
              </mc:Choice>
              <mc:Fallback>
                <p:oleObj name="think-cell Slide" r:id="rId17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263" y="211659"/>
            <a:ext cx="5239137" cy="610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Title Placeholder 1"/>
          <p:cNvSpPr txBox="1">
            <a:spLocks/>
          </p:cNvSpPr>
          <p:nvPr userDrawn="1"/>
        </p:nvSpPr>
        <p:spPr>
          <a:xfrm>
            <a:off x="628650" y="1499191"/>
            <a:ext cx="7886700" cy="4645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6100" y="641622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26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8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14"/>
          <a:srcRect l="61489" t="25058" r="12143" b="25081"/>
          <a:stretch/>
        </p:blipFill>
        <p:spPr>
          <a:xfrm>
            <a:off x="6115050" y="1870075"/>
            <a:ext cx="2420296" cy="2420296"/>
          </a:xfrm>
          <a:prstGeom prst="ellipse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10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6.jpg"/><Relationship Id="rId2" Type="http://schemas.openxmlformats.org/officeDocument/2006/relationships/tags" Target="../tags/tag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49.jpe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9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notesSlide" Target="../notesSlides/notesSlide4.xml"/><Relationship Id="rId2" Type="http://schemas.openxmlformats.org/officeDocument/2006/relationships/tags" Target="../tags/tag5.xml"/><Relationship Id="rId16" Type="http://schemas.openxmlformats.org/officeDocument/2006/relationships/image" Target="../media/image8.emf"/><Relationship Id="rId1" Type="http://schemas.openxmlformats.org/officeDocument/2006/relationships/vmlDrawing" Target="../drawings/vmlDrawing4.vml"/><Relationship Id="rId6" Type="http://schemas.openxmlformats.org/officeDocument/2006/relationships/tags" Target="../tags/tag9.xml"/><Relationship Id="rId11" Type="http://schemas.openxmlformats.org/officeDocument/2006/relationships/slideLayout" Target="../slideLayouts/slideLayout13.xml"/><Relationship Id="rId5" Type="http://schemas.openxmlformats.org/officeDocument/2006/relationships/tags" Target="../tags/tag8.xml"/><Relationship Id="rId15" Type="http://schemas.openxmlformats.org/officeDocument/2006/relationships/oleObject" Target="../embeddings/oleObject4.bin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e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6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7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TextBox 27"/>
          <p:cNvSpPr txBox="1">
            <a:spLocks noChangeArrowheads="1"/>
          </p:cNvSpPr>
          <p:nvPr/>
        </p:nvSpPr>
        <p:spPr bwMode="auto">
          <a:xfrm>
            <a:off x="1197939" y="2546381"/>
            <a:ext cx="6941796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CEPC</a:t>
            </a:r>
            <a:r>
              <a:rPr lang="zh-CN" altLang="en-US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强子量能</a:t>
            </a:r>
            <a:r>
              <a:rPr lang="zh-CN" altLang="en-US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器</a:t>
            </a:r>
            <a:r>
              <a:rPr lang="en-US" altLang="zh-CN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GEM</a:t>
            </a:r>
            <a:r>
              <a:rPr lang="zh-CN" altLang="en-US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方案预研</a:t>
            </a:r>
            <a:r>
              <a:rPr lang="zh-CN" altLang="en-US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进展</a:t>
            </a:r>
            <a:endParaRPr lang="zh-CN" altLang="en-US" sz="1400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0" name="TextBox 28"/>
          <p:cNvSpPr txBox="1">
            <a:spLocks noChangeArrowheads="1"/>
          </p:cNvSpPr>
          <p:nvPr/>
        </p:nvSpPr>
        <p:spPr bwMode="auto">
          <a:xfrm>
            <a:off x="1088283" y="4291412"/>
            <a:ext cx="696743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王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宇</a:t>
            </a:r>
            <a:endParaRPr lang="en-US" altLang="zh-CN" sz="2000" dirty="0" smtClean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2018/04/13</a:t>
            </a:r>
            <a:endParaRPr lang="zh-CN" altLang="en-US" sz="2000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6486065"/>
            <a:ext cx="9144000" cy="357187"/>
          </a:xfrm>
          <a:prstGeom prst="rect">
            <a:avLst/>
          </a:prstGeom>
          <a:solidFill>
            <a:srgbClr val="004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84" name="矩形 12"/>
          <p:cNvSpPr>
            <a:spLocks noChangeArrowheads="1"/>
          </p:cNvSpPr>
          <p:nvPr/>
        </p:nvSpPr>
        <p:spPr bwMode="auto">
          <a:xfrm>
            <a:off x="4000500" y="1987550"/>
            <a:ext cx="133667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添加您的校徽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561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541">
        <p:cut/>
      </p:transition>
    </mc:Choice>
    <mc:Fallback xmlns="">
      <p:transition advTm="1541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6927" y="1243988"/>
            <a:ext cx="8229600" cy="5172234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第一阶段工作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读出芯片介绍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方案设计</a:t>
            </a:r>
            <a:endParaRPr lang="en-US" altLang="zh-CN" sz="2000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zh-CN" altLang="en-US" sz="2000" dirty="0" smtClean="0">
                <a:solidFill>
                  <a:schemeClr val="bg1">
                    <a:lumMod val="75000"/>
                  </a:schemeClr>
                </a:solidFill>
              </a:rPr>
              <a:t>曲线测试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>
                    <a:lumMod val="75000"/>
                  </a:schemeClr>
                </a:solidFill>
              </a:rPr>
              <a:t>探测器联调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第二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阶段设计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FEB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板设计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DIF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板设计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进展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770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9698"/>
            <a:ext cx="7154214" cy="517223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MICROROC</a:t>
            </a:r>
            <a:r>
              <a:rPr lang="zh-CN" altLang="en-US" dirty="0" smtClean="0"/>
              <a:t> </a:t>
            </a:r>
            <a:r>
              <a:rPr lang="en-US" altLang="zh-CN" dirty="0" smtClean="0"/>
              <a:t>ASIC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读出芯片介绍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3981275"/>
            <a:ext cx="3719015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MICROROC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关键参数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阈读出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阈值由片上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10-bitDAC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最小可分辨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电荷量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2fC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10" y="1953890"/>
            <a:ext cx="1773518" cy="1750386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4034307" y="1209698"/>
            <a:ext cx="5016334" cy="4140000"/>
            <a:chOff x="3582161" y="1514518"/>
            <a:chExt cx="5546700" cy="462093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2161" y="1514518"/>
              <a:ext cx="5546700" cy="4159273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5720530" y="567379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芯片结构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325809"/>
            <a:ext cx="2946236" cy="255925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可扩展读出系统</a:t>
            </a:r>
            <a:r>
              <a:rPr lang="en-US" altLang="zh-CN" dirty="0" smtClean="0"/>
              <a:t>(SRS)</a:t>
            </a:r>
          </a:p>
          <a:p>
            <a:r>
              <a:rPr lang="zh-CN" altLang="en-US" sz="2000" dirty="0" smtClean="0"/>
              <a:t>前端板</a:t>
            </a:r>
            <a:r>
              <a:rPr lang="en-US" altLang="zh-CN" sz="2000" dirty="0" smtClean="0"/>
              <a:t>(FEB)</a:t>
            </a:r>
            <a:r>
              <a:rPr lang="zh-CN" altLang="en-US" sz="2000" dirty="0" smtClean="0"/>
              <a:t>、         接口板</a:t>
            </a:r>
            <a:r>
              <a:rPr lang="en-US" altLang="zh-CN" sz="2000" dirty="0" smtClean="0"/>
              <a:t>(DIF)</a:t>
            </a:r>
            <a:r>
              <a:rPr lang="zh-CN" altLang="en-US" sz="2000" dirty="0" smtClean="0"/>
              <a:t>、          数据获取板</a:t>
            </a:r>
            <a:r>
              <a:rPr lang="en-US" altLang="zh-CN" sz="2000" dirty="0" smtClean="0"/>
              <a:t>(DAQ)</a:t>
            </a:r>
          </a:p>
          <a:p>
            <a:r>
              <a:rPr lang="zh-CN" altLang="en-US" sz="2000" dirty="0" smtClean="0"/>
              <a:t>系统大小可定制</a:t>
            </a:r>
            <a:endParaRPr lang="en-US" altLang="zh-CN" sz="2000" dirty="0" smtClean="0"/>
          </a:p>
          <a:p>
            <a:r>
              <a:rPr lang="zh-CN" altLang="en-US" sz="2000" dirty="0" smtClean="0"/>
              <a:t>获取系统可复用</a:t>
            </a:r>
            <a:endParaRPr lang="en-US" altLang="zh-CN" sz="2000" dirty="0" smtClean="0"/>
          </a:p>
          <a:p>
            <a:pPr lvl="1"/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半数字化读出方案设计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05" y="4085769"/>
            <a:ext cx="7200000" cy="2254872"/>
          </a:xfrm>
          <a:prstGeom prst="rect">
            <a:avLst/>
          </a:prstGeom>
        </p:spPr>
      </p:pic>
      <p:grpSp>
        <p:nvGrpSpPr>
          <p:cNvPr id="11" name="组合 10"/>
          <p:cNvGrpSpPr>
            <a:grpSpLocks noChangeAspect="1"/>
          </p:cNvGrpSpPr>
          <p:nvPr/>
        </p:nvGrpSpPr>
        <p:grpSpPr>
          <a:xfrm>
            <a:off x="3193500" y="1325809"/>
            <a:ext cx="5760000" cy="1543059"/>
            <a:chOff x="2725494" y="1230406"/>
            <a:chExt cx="6103412" cy="1634678"/>
          </a:xfrm>
        </p:grpSpPr>
        <p:pic>
          <p:nvPicPr>
            <p:cNvPr id="7" name="图片 8" descr="C:\Users\204-2\AppData\Roaming\Tencent\Users\1113160724\QQ\WinTemp\RichOle\6@%}QZ67@(QXFPM@RZ9NE}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5494" y="1263775"/>
              <a:ext cx="3216275" cy="1601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9" descr="C:\Users\204-2\AppData\Roaming\Tencent\Users\1113160724\QQ\WinTemp\RichOle\{CM89A9}3W[IL{IVV2YK8CP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569" y="1230406"/>
              <a:ext cx="2963337" cy="1619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336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结构框图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第一阶段方案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59" y="1699942"/>
            <a:ext cx="7337281" cy="2611219"/>
          </a:xfrm>
          <a:prstGeom prst="rect">
            <a:avLst/>
          </a:prstGeom>
        </p:spPr>
      </p:pic>
      <p:sp>
        <p:nvSpPr>
          <p:cNvPr id="5" name="内容占位符 1"/>
          <p:cNvSpPr txBox="1">
            <a:spLocks/>
          </p:cNvSpPr>
          <p:nvPr/>
        </p:nvSpPr>
        <p:spPr>
          <a:xfrm>
            <a:off x="247263" y="4614041"/>
            <a:ext cx="8229600" cy="1848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Calibri" panose="020F050202020403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/>
            <a:r>
              <a:rPr lang="zh-CN" altLang="en-US" dirty="0" smtClean="0"/>
              <a:t>探测器读出平面与</a:t>
            </a:r>
            <a:r>
              <a:rPr lang="zh-CN" altLang="en-US" dirty="0"/>
              <a:t>前</a:t>
            </a:r>
            <a:r>
              <a:rPr lang="zh-CN" altLang="en-US" dirty="0" smtClean="0"/>
              <a:t>端板分离</a:t>
            </a:r>
            <a:endParaRPr lang="en-US" altLang="zh-CN" dirty="0" smtClean="0"/>
          </a:p>
          <a:p>
            <a:pPr marL="800100" lvl="1" indent="-342900"/>
            <a:r>
              <a:rPr lang="zh-CN" altLang="en-US" dirty="0" smtClean="0"/>
              <a:t>用于验证读出系统功能</a:t>
            </a:r>
            <a:endParaRPr lang="en-US" altLang="zh-CN" dirty="0" smtClean="0"/>
          </a:p>
          <a:p>
            <a:pPr marL="800100" lvl="1" indent="-342900"/>
            <a:r>
              <a:rPr lang="zh-CN" altLang="en-US" dirty="0" smtClean="0"/>
              <a:t>测试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芯片性能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949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541594" y="1354870"/>
            <a:ext cx="5411906" cy="2923262"/>
          </a:xfrm>
        </p:spPr>
        <p:txBody>
          <a:bodyPr/>
          <a:lstStyle/>
          <a:p>
            <a:r>
              <a:rPr lang="zh-CN" altLang="en-US" sz="2400" dirty="0"/>
              <a:t>阳极读出板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30</a:t>
            </a:r>
            <a:r>
              <a:rPr lang="zh-CN" altLang="en-US" sz="2400" dirty="0" smtClean="0"/>
              <a:t>*</a:t>
            </a:r>
            <a:r>
              <a:rPr lang="en-US" altLang="zh-CN" sz="2400" dirty="0" smtClean="0"/>
              <a:t>30cm</a:t>
            </a:r>
            <a:r>
              <a:rPr lang="en-US" altLang="zh-CN" sz="2400" baseline="30000" dirty="0" smtClean="0"/>
              <a:t>2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pad</a:t>
            </a:r>
            <a:r>
              <a:rPr lang="zh-CN" altLang="en-US" sz="2400" dirty="0" smtClean="0"/>
              <a:t>大小</a:t>
            </a:r>
            <a:r>
              <a:rPr lang="en-US" altLang="zh-CN" sz="2400" dirty="0" smtClean="0"/>
              <a:t>1cm</a:t>
            </a:r>
            <a:r>
              <a:rPr lang="en-US" altLang="zh-CN" sz="2400" baseline="30000" dirty="0"/>
              <a:t>2</a:t>
            </a:r>
          </a:p>
          <a:p>
            <a:r>
              <a:rPr lang="en-US" altLang="zh-CN" sz="2400" dirty="0" smtClean="0"/>
              <a:t>FEB</a:t>
            </a:r>
            <a:r>
              <a:rPr lang="zh-CN" altLang="en-US" sz="2400" dirty="0" smtClean="0"/>
              <a:t>板：集成多片</a:t>
            </a:r>
            <a:r>
              <a:rPr lang="en-US" altLang="zh-CN" sz="2400" dirty="0" smtClean="0"/>
              <a:t>MICROROC</a:t>
            </a:r>
            <a:r>
              <a:rPr lang="zh-CN" altLang="en-US" sz="2400" dirty="0" smtClean="0"/>
              <a:t>，用菊花链的形式连接。</a:t>
            </a:r>
          </a:p>
          <a:p>
            <a:r>
              <a:rPr lang="en-US" altLang="zh-CN" sz="2400" dirty="0" smtClean="0"/>
              <a:t>DIF</a:t>
            </a:r>
            <a:r>
              <a:rPr lang="zh-CN" altLang="en-US" sz="2400" dirty="0"/>
              <a:t>板</a:t>
            </a:r>
            <a:r>
              <a:rPr lang="zh-CN" altLang="en-US" sz="2400" dirty="0" smtClean="0"/>
              <a:t>：控制、数据采集、刻度。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</a:t>
            </a:r>
            <a:r>
              <a:rPr lang="zh-CN" altLang="en-US" dirty="0" smtClean="0"/>
              <a:t>阶段方案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3" y="4510114"/>
            <a:ext cx="6987654" cy="1981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5" r="11781" b="2002"/>
          <a:stretch/>
        </p:blipFill>
        <p:spPr>
          <a:xfrm>
            <a:off x="247263" y="1318880"/>
            <a:ext cx="3120939" cy="295925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67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第一阶段工作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>
                    <a:lumMod val="75000"/>
                  </a:schemeClr>
                </a:solidFill>
              </a:rPr>
              <a:t>读出芯片介绍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>
                    <a:lumMod val="75000"/>
                  </a:schemeClr>
                </a:solidFill>
              </a:rPr>
              <a:t>方案设计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pPr lvl="1"/>
            <a:r>
              <a:rPr lang="en-US" altLang="zh-CN" sz="2000" dirty="0" smtClean="0"/>
              <a:t>S</a:t>
            </a:r>
            <a:r>
              <a:rPr lang="zh-CN" altLang="en-US" sz="2000" dirty="0" smtClean="0"/>
              <a:t>曲线测试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探测器联调</a:t>
            </a:r>
            <a:endParaRPr lang="en-US" altLang="zh-CN" sz="2000" dirty="0" smtClean="0"/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第二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阶段设计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FEB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板设计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DIF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板设计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进展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159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23" y="2642113"/>
            <a:ext cx="4289077" cy="223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27" y="3907626"/>
            <a:ext cx="3503884" cy="2374182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385077" y="1154288"/>
            <a:ext cx="5714166" cy="5207650"/>
          </a:xfrm>
        </p:spPr>
        <p:txBody>
          <a:bodyPr/>
          <a:lstStyle/>
          <a:p>
            <a:r>
              <a:rPr lang="zh-CN" altLang="en-US" dirty="0" smtClean="0"/>
              <a:t>测试目的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测量噪声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得到阈值和输入电荷的关系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884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4189031" cy="5207650"/>
          </a:xfrm>
        </p:spPr>
        <p:txBody>
          <a:bodyPr/>
          <a:lstStyle/>
          <a:p>
            <a:r>
              <a:rPr lang="zh-CN" altLang="en-US" sz="2000" dirty="0" smtClean="0"/>
              <a:t>原理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通过信号发生器同时产生信号和时钟</a:t>
            </a:r>
            <a:endParaRPr lang="en-US" altLang="zh-CN" sz="1800" dirty="0" smtClean="0"/>
          </a:p>
          <a:p>
            <a:pPr lvl="1"/>
            <a:r>
              <a:rPr lang="en-US" altLang="zh-CN" sz="1800" dirty="0" smtClean="0"/>
              <a:t>FPGA</a:t>
            </a:r>
            <a:r>
              <a:rPr lang="zh-CN" altLang="en-US" sz="1800" dirty="0" smtClean="0"/>
              <a:t>同时计数比较器输出和时钟个数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比值即为触发率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不断改变阈值，测量触发率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得到触发率和阈值关系曲线</a:t>
            </a:r>
            <a:r>
              <a:rPr lang="en-US" altLang="zh-CN" sz="1800" dirty="0" smtClean="0"/>
              <a:t>	</a:t>
            </a:r>
          </a:p>
          <a:p>
            <a:r>
              <a:rPr lang="zh-CN" altLang="en-US" sz="2000" dirty="0"/>
              <a:t>物理</a:t>
            </a:r>
            <a:r>
              <a:rPr lang="zh-CN" altLang="en-US" sz="2000" dirty="0" smtClean="0"/>
              <a:t>含义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幅度分布概率密度累计曲线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S</a:t>
            </a:r>
            <a:r>
              <a:rPr lang="zh-CN" altLang="en-US" sz="2000" dirty="0" smtClean="0"/>
              <a:t>曲线</a:t>
            </a:r>
            <a:r>
              <a:rPr lang="en-US" altLang="zh-CN" sz="2000" dirty="0" smtClean="0"/>
              <a:t>50%</a:t>
            </a:r>
            <a:r>
              <a:rPr lang="zh-CN" altLang="en-US" sz="2000" dirty="0" smtClean="0"/>
              <a:t>处对应的阈值即为该电荷量对应的</a:t>
            </a:r>
            <a:r>
              <a:rPr lang="zh-CN" altLang="en-US" sz="2000" dirty="0"/>
              <a:t>阈值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" r="7143"/>
          <a:stretch/>
        </p:blipFill>
        <p:spPr>
          <a:xfrm>
            <a:off x="4986617" y="576910"/>
            <a:ext cx="4040157" cy="3200133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549712" y="3352225"/>
            <a:ext cx="3375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549712" y="3280787"/>
            <a:ext cx="337073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549712" y="3209349"/>
            <a:ext cx="337073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549712" y="3137911"/>
            <a:ext cx="33707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549712" y="3071236"/>
            <a:ext cx="3375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827" y="3985954"/>
            <a:ext cx="3785276" cy="28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下箭头 42"/>
          <p:cNvSpPr/>
          <p:nvPr/>
        </p:nvSpPr>
        <p:spPr>
          <a:xfrm>
            <a:off x="6118264" y="3633214"/>
            <a:ext cx="437626" cy="79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940644" y="36590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阈值</a:t>
            </a:r>
            <a:r>
              <a:rPr lang="zh-CN" altLang="en-US" dirty="0">
                <a:solidFill>
                  <a:srgbClr val="FF0000"/>
                </a:solidFill>
              </a:rPr>
              <a:t>电压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7917353" y="3352225"/>
            <a:ext cx="60838" cy="364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065" y="1910685"/>
            <a:ext cx="1751158" cy="794464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91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统计意义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sz="2400" dirty="0" smtClean="0"/>
              <a:t>比较器输出</a:t>
            </a:r>
            <a:r>
              <a:rPr lang="en-US" altLang="zh-CN" sz="2400" dirty="0" smtClean="0"/>
              <a:t>F(V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为</a:t>
            </a:r>
            <a:r>
              <a:rPr lang="en-US" altLang="zh-CN" sz="2400" dirty="0" err="1" smtClean="0"/>
              <a:t>V</a:t>
            </a:r>
            <a:r>
              <a:rPr lang="en-US" altLang="zh-CN" sz="2400" baseline="-25000" dirty="0" err="1" smtClean="0"/>
              <a:t>Shaper</a:t>
            </a:r>
            <a:r>
              <a:rPr lang="zh-CN" altLang="en-US" sz="2400" dirty="0" smtClean="0"/>
              <a:t>幅度分布累计</a:t>
            </a:r>
            <a:r>
              <a:rPr lang="zh-CN" altLang="en-US" sz="2400" dirty="0" smtClean="0"/>
              <a:t>概率密度函数</a:t>
            </a:r>
            <a:endParaRPr lang="en-US" altLang="zh-CN" sz="2400" dirty="0" smtClean="0"/>
          </a:p>
          <a:p>
            <a:r>
              <a:rPr lang="zh-CN" altLang="en-US" sz="2400" dirty="0" smtClean="0"/>
              <a:t>如果</a:t>
            </a:r>
            <a:r>
              <a:rPr lang="en-US" altLang="zh-CN" sz="2400" dirty="0" smtClean="0"/>
              <a:t>Vth</a:t>
            </a:r>
            <a:r>
              <a:rPr lang="zh-CN" altLang="en-US" sz="2400" dirty="0" smtClean="0"/>
              <a:t>也有分布的话，</a:t>
            </a:r>
            <a:r>
              <a:rPr lang="en-US" altLang="zh-CN" sz="2400" dirty="0" smtClean="0"/>
              <a:t>F(V)</a:t>
            </a:r>
            <a:r>
              <a:rPr lang="zh-CN" altLang="en-US" sz="2400" dirty="0" smtClean="0"/>
              <a:t>为</a:t>
            </a:r>
            <a:r>
              <a:rPr lang="en-US" altLang="zh-CN" sz="2400" dirty="0" err="1" smtClean="0"/>
              <a:t>V</a:t>
            </a:r>
            <a:r>
              <a:rPr lang="en-US" altLang="zh-CN" sz="2400" baseline="-25000" dirty="0" err="1" smtClean="0"/>
              <a:t>Shaper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V</a:t>
            </a:r>
            <a:r>
              <a:rPr lang="en-US" altLang="zh-CN" sz="2400" dirty="0" smtClean="0"/>
              <a:t>th</a:t>
            </a:r>
            <a:r>
              <a:rPr lang="zh-CN" altLang="en-US" sz="2400" dirty="0" smtClean="0"/>
              <a:t>分布卷积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750" y="1308290"/>
            <a:ext cx="3123750" cy="142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15398" y="1789889"/>
                <a:ext cx="3538854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比较器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输出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Out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0    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𝑆h𝑎𝑝𝑒𝑟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1    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𝑉𝑡h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𝑆h𝑎𝑝𝑒𝑟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98" y="1789889"/>
                <a:ext cx="3538854" cy="7194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88" y="2939421"/>
            <a:ext cx="1873010" cy="221058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09296" y="2535475"/>
            <a:ext cx="20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V</a:t>
            </a:r>
            <a:r>
              <a:rPr lang="en-US" altLang="zh-CN" baseline="-25000" dirty="0" err="1" smtClean="0"/>
              <a:t>Shaper</a:t>
            </a:r>
            <a:r>
              <a:rPr lang="zh-CN" altLang="en-US" dirty="0" smtClean="0"/>
              <a:t>幅度分布</a:t>
            </a:r>
            <a:r>
              <a:rPr lang="en-US" altLang="zh-CN" dirty="0" smtClean="0"/>
              <a:t>f(V)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1563673" y="2978122"/>
            <a:ext cx="0" cy="2232024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1709723" y="2978122"/>
            <a:ext cx="0" cy="2232024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1874823" y="2971956"/>
            <a:ext cx="0" cy="223202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298" y="2810079"/>
            <a:ext cx="2138452" cy="233992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008461" y="2554815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比较器</a:t>
            </a:r>
            <a:r>
              <a:rPr lang="zh-CN" altLang="en-US" dirty="0" smtClean="0"/>
              <a:t>输出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的分布</a:t>
            </a:r>
            <a:r>
              <a:rPr lang="en-US" altLang="zh-CN" dirty="0" smtClean="0"/>
              <a:t>F(V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4792648" y="2934867"/>
            <a:ext cx="0" cy="2232024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4938698" y="2934867"/>
            <a:ext cx="0" cy="2232024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5103798" y="2928701"/>
            <a:ext cx="0" cy="223202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017574" y="4913959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Vth1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63649" y="5206699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Vth2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879625" y="4997874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Vth3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213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3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实际操作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设定电荷</a:t>
            </a:r>
            <a:r>
              <a:rPr lang="zh-CN" altLang="en-US" dirty="0" smtClean="0"/>
              <a:t>注入</a:t>
            </a:r>
            <a:r>
              <a:rPr lang="zh-CN" altLang="en-US" dirty="0" smtClean="0"/>
              <a:t>时刻与</a:t>
            </a:r>
            <a:r>
              <a:rPr lang="zh-CN" altLang="en-US" dirty="0" smtClean="0"/>
              <a:t>计数</a:t>
            </a:r>
            <a:r>
              <a:rPr lang="zh-CN" altLang="en-US" dirty="0" smtClean="0"/>
              <a:t>时钟同步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对于一个电荷量，逻辑自动完成测试</a:t>
            </a:r>
            <a:endParaRPr lang="en-US" altLang="zh-CN" dirty="0" smtClean="0"/>
          </a:p>
          <a:p>
            <a:pPr lvl="1"/>
            <a:r>
              <a:rPr lang="zh-CN" altLang="en-US" dirty="0"/>
              <a:t>上位</a:t>
            </a:r>
            <a:r>
              <a:rPr lang="zh-CN" altLang="en-US" dirty="0" smtClean="0"/>
              <a:t>机控制信号发生器改变电荷量继续测试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575" y="2989717"/>
            <a:ext cx="3900225" cy="3609067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283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6927" y="1243988"/>
            <a:ext cx="8229600" cy="5172234"/>
          </a:xfrm>
        </p:spPr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/>
          </a:p>
          <a:p>
            <a:r>
              <a:rPr lang="zh-CN" altLang="en-US" dirty="0" smtClean="0"/>
              <a:t>第一阶段工作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读出芯片介绍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方案设计</a:t>
            </a:r>
            <a:endParaRPr lang="en-US" altLang="zh-CN" sz="2000" dirty="0" smtClean="0"/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pPr lvl="1"/>
            <a:r>
              <a:rPr lang="en-US" altLang="zh-CN" sz="2000" dirty="0" smtClean="0"/>
              <a:t>S</a:t>
            </a:r>
            <a:r>
              <a:rPr lang="zh-CN" altLang="en-US" sz="2000" dirty="0" smtClean="0"/>
              <a:t>曲线测试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探测器联调</a:t>
            </a:r>
            <a:endParaRPr lang="en-US" altLang="zh-CN" sz="2000" dirty="0" smtClean="0"/>
          </a:p>
          <a:p>
            <a:r>
              <a:rPr lang="zh-CN" altLang="en-US" dirty="0"/>
              <a:t>第二</a:t>
            </a:r>
            <a:r>
              <a:rPr lang="zh-CN" altLang="en-US" dirty="0" smtClean="0"/>
              <a:t>阶段设计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FEB</a:t>
            </a:r>
            <a:r>
              <a:rPr lang="zh-CN" altLang="en-US" dirty="0" smtClean="0"/>
              <a:t>板设计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DIF</a:t>
            </a:r>
            <a:r>
              <a:rPr lang="zh-CN" altLang="en-US" dirty="0" smtClean="0"/>
              <a:t>板设计</a:t>
            </a:r>
            <a:endParaRPr lang="en-US" altLang="zh-CN" dirty="0" smtClean="0"/>
          </a:p>
          <a:p>
            <a:r>
              <a:rPr lang="zh-CN" altLang="en-US" dirty="0"/>
              <a:t>进展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51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</a:t>
            </a:r>
            <a:r>
              <a:rPr lang="en-US" altLang="zh-CN" dirty="0" smtClean="0"/>
              <a:t>-</a:t>
            </a:r>
            <a:r>
              <a:rPr lang="zh-CN" altLang="en-US" dirty="0" smtClean="0"/>
              <a:t>刻度曲线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4"/>
          <a:stretch/>
        </p:blipFill>
        <p:spPr bwMode="auto">
          <a:xfrm>
            <a:off x="186172" y="1135626"/>
            <a:ext cx="4295295" cy="34634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直接箭头连接符 6"/>
          <p:cNvCxnSpPr/>
          <p:nvPr/>
        </p:nvCxnSpPr>
        <p:spPr bwMode="auto">
          <a:xfrm flipH="1">
            <a:off x="1593576" y="3457448"/>
            <a:ext cx="492367" cy="27554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矩形 7"/>
          <p:cNvSpPr/>
          <p:nvPr/>
        </p:nvSpPr>
        <p:spPr>
          <a:xfrm>
            <a:off x="1971870" y="3112881"/>
            <a:ext cx="1002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140fC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93" b="1"/>
          <a:stretch/>
        </p:blipFill>
        <p:spPr bwMode="auto">
          <a:xfrm>
            <a:off x="4511733" y="1061884"/>
            <a:ext cx="4234763" cy="35371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直接箭头连接符 9"/>
          <p:cNvCxnSpPr/>
          <p:nvPr/>
        </p:nvCxnSpPr>
        <p:spPr bwMode="auto">
          <a:xfrm>
            <a:off x="6806684" y="3732991"/>
            <a:ext cx="878672" cy="424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矩形 10"/>
          <p:cNvSpPr/>
          <p:nvPr/>
        </p:nvSpPr>
        <p:spPr>
          <a:xfrm>
            <a:off x="6014982" y="3502159"/>
            <a:ext cx="10499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500fC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内容占位符 1"/>
          <p:cNvSpPr>
            <a:spLocks noGrp="1"/>
          </p:cNvSpPr>
          <p:nvPr>
            <p:ph idx="1"/>
          </p:nvPr>
        </p:nvSpPr>
        <p:spPr>
          <a:xfrm>
            <a:off x="935009" y="4729453"/>
            <a:ext cx="3863643" cy="15580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高</a:t>
            </a:r>
            <a:r>
              <a:rPr lang="zh-CN" altLang="en-US" dirty="0" smtClean="0"/>
              <a:t>增益成形</a:t>
            </a:r>
            <a:endParaRPr lang="en-US" altLang="zh-CN" dirty="0"/>
          </a:p>
          <a:p>
            <a:r>
              <a:rPr lang="zh-CN" altLang="en-US" sz="2000" dirty="0" smtClean="0"/>
              <a:t>最大电荷量：</a:t>
            </a:r>
            <a:r>
              <a:rPr lang="en-US" altLang="zh-CN" sz="2000" dirty="0" smtClean="0"/>
              <a:t>140fC</a:t>
            </a:r>
          </a:p>
          <a:p>
            <a:r>
              <a:rPr lang="zh-CN" altLang="en-US" sz="2000" dirty="0" smtClean="0"/>
              <a:t>用于测量小信号</a:t>
            </a:r>
            <a:endParaRPr lang="en-US" altLang="zh-CN" sz="2000" dirty="0" smtClean="0"/>
          </a:p>
        </p:txBody>
      </p:sp>
      <p:sp>
        <p:nvSpPr>
          <p:cNvPr id="14" name="内容占位符 1"/>
          <p:cNvSpPr txBox="1">
            <a:spLocks/>
          </p:cNvSpPr>
          <p:nvPr/>
        </p:nvSpPr>
        <p:spPr>
          <a:xfrm>
            <a:off x="5280357" y="4730317"/>
            <a:ext cx="3863643" cy="1558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Calibri" panose="020F050202020403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低</a:t>
            </a:r>
            <a:r>
              <a:rPr lang="zh-CN" altLang="en-US" dirty="0" smtClean="0"/>
              <a:t>增益成形</a:t>
            </a:r>
            <a:endParaRPr lang="en-US" altLang="zh-CN" dirty="0" smtClean="0"/>
          </a:p>
          <a:p>
            <a:r>
              <a:rPr lang="zh-CN" altLang="en-US" sz="2000" dirty="0" smtClean="0"/>
              <a:t>最大电荷量：</a:t>
            </a:r>
            <a:r>
              <a:rPr lang="en-US" altLang="zh-CN" sz="2000" dirty="0" smtClean="0"/>
              <a:t>500fC</a:t>
            </a:r>
          </a:p>
          <a:p>
            <a:r>
              <a:rPr lang="zh-CN" altLang="en-US" sz="2000" dirty="0" smtClean="0"/>
              <a:t>用于测量大信号</a:t>
            </a:r>
            <a:endParaRPr lang="en-US" altLang="zh-CN" sz="2000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013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</a:t>
            </a:r>
            <a:r>
              <a:rPr lang="en-US" altLang="zh-CN" dirty="0" smtClean="0"/>
              <a:t>-</a:t>
            </a:r>
            <a:r>
              <a:rPr lang="zh-CN" altLang="en-US" dirty="0" smtClean="0"/>
              <a:t>最小分辨电荷量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 t="5892" r="7098"/>
          <a:stretch/>
        </p:blipFill>
        <p:spPr>
          <a:xfrm>
            <a:off x="665110" y="1388488"/>
            <a:ext cx="3597008" cy="2880000"/>
          </a:xfrm>
          <a:prstGeom prst="rect">
            <a:avLst/>
          </a:prstGeom>
        </p:spPr>
      </p:pic>
      <p:sp>
        <p:nvSpPr>
          <p:cNvPr id="20" name="内容占位符 1"/>
          <p:cNvSpPr>
            <a:spLocks noGrp="1"/>
          </p:cNvSpPr>
          <p:nvPr>
            <p:ph idx="1"/>
          </p:nvPr>
        </p:nvSpPr>
        <p:spPr>
          <a:xfrm>
            <a:off x="935009" y="4494427"/>
            <a:ext cx="3863643" cy="15580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噪声</a:t>
            </a:r>
            <a:r>
              <a:rPr lang="en-US" altLang="zh-CN" dirty="0" smtClean="0"/>
              <a:t>RMS</a:t>
            </a:r>
            <a:endParaRPr lang="en-US" altLang="zh-CN" dirty="0"/>
          </a:p>
          <a:p>
            <a:r>
              <a:rPr lang="zh-CN" altLang="en-US" sz="2400" dirty="0" smtClean="0"/>
              <a:t>电子学噪声</a:t>
            </a:r>
            <a:r>
              <a:rPr lang="en-US" altLang="zh-CN" sz="2400" dirty="0" smtClean="0"/>
              <a:t>~0.25fC</a:t>
            </a:r>
          </a:p>
          <a:p>
            <a:r>
              <a:rPr lang="zh-CN" altLang="en-US" sz="2400" dirty="0" smtClean="0"/>
              <a:t>接上探测器</a:t>
            </a:r>
            <a:r>
              <a:rPr lang="en-US" altLang="zh-CN" sz="2400" dirty="0" smtClean="0"/>
              <a:t>~0.35fC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461" y="1254427"/>
            <a:ext cx="4496516" cy="32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直接箭头连接符 10"/>
          <p:cNvCxnSpPr/>
          <p:nvPr/>
        </p:nvCxnSpPr>
        <p:spPr bwMode="auto">
          <a:xfrm flipH="1">
            <a:off x="7561434" y="1254427"/>
            <a:ext cx="720017" cy="4575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273B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接箭头连接符 11"/>
          <p:cNvCxnSpPr/>
          <p:nvPr/>
        </p:nvCxnSpPr>
        <p:spPr bwMode="auto">
          <a:xfrm flipH="1">
            <a:off x="7561435" y="1724005"/>
            <a:ext cx="720016" cy="1092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D95319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矩形 12"/>
          <p:cNvSpPr/>
          <p:nvPr/>
        </p:nvSpPr>
        <p:spPr>
          <a:xfrm>
            <a:off x="8286862" y="1870992"/>
            <a:ext cx="648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EDB12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2fC</a:t>
            </a:r>
            <a:endParaRPr lang="zh-CN" altLang="en-US" sz="2400" dirty="0">
              <a:solidFill>
                <a:srgbClr val="EDB12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 flipH="1" flipV="1">
            <a:off x="7561433" y="2047013"/>
            <a:ext cx="720018" cy="948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EDB12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矩形 14"/>
          <p:cNvSpPr/>
          <p:nvPr/>
        </p:nvSpPr>
        <p:spPr>
          <a:xfrm>
            <a:off x="8246665" y="1385277"/>
            <a:ext cx="706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D9531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1fC</a:t>
            </a:r>
            <a:endParaRPr lang="zh-CN" altLang="en-US" sz="2400" dirty="0">
              <a:solidFill>
                <a:srgbClr val="D9531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95577" y="1074414"/>
            <a:ext cx="830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kern="100" dirty="0" smtClean="0">
                <a:solidFill>
                  <a:srgbClr val="0273B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基线</a:t>
            </a:r>
            <a:endParaRPr lang="zh-CN" altLang="en-US" sz="2400" dirty="0">
              <a:solidFill>
                <a:srgbClr val="0273B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内容占位符 1"/>
          <p:cNvSpPr txBox="1">
            <a:spLocks/>
          </p:cNvSpPr>
          <p:nvPr/>
        </p:nvSpPr>
        <p:spPr>
          <a:xfrm>
            <a:off x="5280357" y="4494427"/>
            <a:ext cx="3863643" cy="21461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Calibri" panose="020F050202020403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/>
              <a:t>基线一致性</a:t>
            </a:r>
            <a:endParaRPr lang="en-US" altLang="zh-CN" dirty="0" smtClean="0"/>
          </a:p>
          <a:p>
            <a:r>
              <a:rPr lang="zh-CN" altLang="en-US" sz="2400" dirty="0" smtClean="0"/>
              <a:t>基线和</a:t>
            </a:r>
            <a:r>
              <a:rPr lang="en-US" altLang="zh-CN" sz="2400" dirty="0" smtClean="0"/>
              <a:t>1fC</a:t>
            </a:r>
            <a:r>
              <a:rPr lang="zh-CN" altLang="en-US" sz="2400" dirty="0" smtClean="0"/>
              <a:t>阈值交叠</a:t>
            </a:r>
            <a:endParaRPr lang="en-US" altLang="zh-CN" sz="2400" dirty="0" smtClean="0"/>
          </a:p>
          <a:p>
            <a:r>
              <a:rPr lang="zh-CN" altLang="en-US" sz="2400" dirty="0" smtClean="0"/>
              <a:t>可以区分基线和</a:t>
            </a:r>
            <a:r>
              <a:rPr lang="en-US" altLang="zh-CN" sz="2400" dirty="0" smtClean="0"/>
              <a:t>2fC</a:t>
            </a:r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22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对象 2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18725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5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利用调试功能测能谱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93" y="1099577"/>
            <a:ext cx="3723484" cy="2520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70737" y="3576451"/>
            <a:ext cx="4142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利用片外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8keV 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射线能谱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96" y="3853450"/>
            <a:ext cx="3849281" cy="28869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59197" y="4336266"/>
            <a:ext cx="216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Peak value </a:t>
            </a:r>
            <a:r>
              <a:rPr lang="zh-CN" altLang="en-US" sz="1200" dirty="0" smtClean="0"/>
              <a:t>：</a:t>
            </a:r>
            <a:r>
              <a:rPr lang="en-US" altLang="zh-CN" sz="1200" dirty="0" smtClean="0">
                <a:solidFill>
                  <a:srgbClr val="FF0000"/>
                </a:solidFill>
              </a:rPr>
              <a:t>0.779V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Gain</a:t>
            </a:r>
            <a:r>
              <a:rPr lang="zh-CN" altLang="en-US" sz="1200" dirty="0" smtClean="0">
                <a:solidFill>
                  <a:srgbClr val="FF0000"/>
                </a:solidFill>
              </a:rPr>
              <a:t>～</a:t>
            </a:r>
            <a:r>
              <a:rPr lang="en-US" altLang="zh-CN" sz="1200" dirty="0" smtClean="0">
                <a:solidFill>
                  <a:srgbClr val="FF0000"/>
                </a:solidFill>
              </a:rPr>
              <a:t>7300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" y="4116555"/>
            <a:ext cx="3240000" cy="248222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2984"/>
            <a:ext cx="3240000" cy="2423571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804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857" y="3563923"/>
            <a:ext cx="3804515" cy="285229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增益均匀性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串扰</a:t>
            </a:r>
            <a:endParaRPr lang="zh-CN" altLang="en-US" dirty="0"/>
          </a:p>
        </p:txBody>
      </p:sp>
      <p:pic>
        <p:nvPicPr>
          <p:cNvPr id="16" name="内容占位符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421" y="1404818"/>
            <a:ext cx="2843012" cy="208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379950" y="3331569"/>
            <a:ext cx="277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pad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幅度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分布三维图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977" y="1130392"/>
            <a:ext cx="3086623" cy="231195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049121" y="1925092"/>
            <a:ext cx="200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RMS/Mean~19.0%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0" r="7143"/>
          <a:stretch>
            <a:fillRect/>
          </a:stretch>
        </p:blipFill>
        <p:spPr>
          <a:xfrm>
            <a:off x="3000497" y="1405778"/>
            <a:ext cx="2541652" cy="192579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141524" y="3331569"/>
            <a:ext cx="2682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pad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幅度分布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7263" y="1074616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增益均匀性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050" y="4728198"/>
            <a:ext cx="4867562" cy="123773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62212" y="410104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宇宙线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4322" y="5965696"/>
            <a:ext cx="4734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当事例击中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pad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后，对相邻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pad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有影响的事例数所占比例为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1.54%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174189" y="6279244"/>
            <a:ext cx="188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宇宙线击中分布</a:t>
            </a:r>
            <a:endParaRPr lang="zh-CN" altLang="en-US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第一阶段工作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>
                    <a:lumMod val="75000"/>
                  </a:schemeClr>
                </a:solidFill>
              </a:rPr>
              <a:t>读出芯片介绍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>
                    <a:lumMod val="75000"/>
                  </a:schemeClr>
                </a:solidFill>
              </a:rPr>
              <a:t>方案设计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zh-CN" altLang="en-US" sz="2000" dirty="0" smtClean="0">
                <a:solidFill>
                  <a:schemeClr val="bg1">
                    <a:lumMod val="75000"/>
                  </a:schemeClr>
                </a:solidFill>
              </a:rPr>
              <a:t>曲线测试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>
                    <a:lumMod val="75000"/>
                  </a:schemeClr>
                </a:solidFill>
              </a:rPr>
              <a:t>探测器联调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第二</a:t>
            </a:r>
            <a:r>
              <a:rPr lang="zh-CN" altLang="en-US" dirty="0" smtClean="0"/>
              <a:t>阶段设计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FEB</a:t>
            </a:r>
            <a:r>
              <a:rPr lang="zh-CN" altLang="en-US" dirty="0" smtClean="0"/>
              <a:t>板设计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DIF</a:t>
            </a:r>
            <a:r>
              <a:rPr lang="zh-CN" altLang="en-US" dirty="0" smtClean="0"/>
              <a:t>板设计</a:t>
            </a:r>
            <a:endParaRPr lang="en-US" altLang="zh-CN" dirty="0" smtClean="0"/>
          </a:p>
          <a:p>
            <a:r>
              <a:rPr lang="zh-CN" altLang="en-US" dirty="0"/>
              <a:t>进展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61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9698"/>
            <a:ext cx="4544113" cy="5172234"/>
          </a:xfrm>
        </p:spPr>
        <p:txBody>
          <a:bodyPr/>
          <a:lstStyle/>
          <a:p>
            <a:r>
              <a:rPr lang="zh-CN" altLang="en-US" dirty="0" smtClean="0"/>
              <a:t>将阳极板和读出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集成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减小</a:t>
            </a:r>
            <a:r>
              <a:rPr lang="zh-CN" altLang="en-US" dirty="0" smtClean="0"/>
              <a:t>量能器死区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读出</a:t>
            </a:r>
            <a:r>
              <a:rPr lang="zh-CN" altLang="en-US" dirty="0"/>
              <a:t>阵列</a:t>
            </a:r>
            <a:r>
              <a:rPr lang="en-US" altLang="zh-CN" dirty="0" smtClean="0"/>
              <a:t>30cmx30cm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Pad</a:t>
            </a:r>
            <a:r>
              <a:rPr lang="zh-CN" altLang="en-US" dirty="0" smtClean="0"/>
              <a:t>之间间隙</a:t>
            </a:r>
            <a:r>
              <a:rPr lang="en-US" altLang="zh-CN" dirty="0" smtClean="0"/>
              <a:t>0.4mm</a:t>
            </a:r>
          </a:p>
          <a:p>
            <a:pPr lvl="1"/>
            <a:r>
              <a:rPr lang="zh-CN" altLang="en-US" dirty="0"/>
              <a:t>分为</a:t>
            </a:r>
            <a:r>
              <a:rPr lang="en-US" altLang="zh-CN" dirty="0"/>
              <a:t>16</a:t>
            </a:r>
            <a:r>
              <a:rPr lang="zh-CN" altLang="en-US" dirty="0"/>
              <a:t>个</a:t>
            </a:r>
            <a:r>
              <a:rPr lang="zh-CN" altLang="en-US" dirty="0" smtClean="0"/>
              <a:t>区域</a:t>
            </a:r>
            <a:r>
              <a:rPr lang="zh-CN" altLang="en-US" dirty="0"/>
              <a:t>，</a:t>
            </a:r>
            <a:r>
              <a:rPr lang="zh-CN" altLang="en-US" dirty="0" smtClean="0"/>
              <a:t>每个</a:t>
            </a:r>
            <a:r>
              <a:rPr lang="zh-CN" altLang="en-US" dirty="0"/>
              <a:t>区域一片</a:t>
            </a:r>
            <a:r>
              <a:rPr lang="en-US" altLang="zh-CN" dirty="0" smtClean="0"/>
              <a:t>MICROROC</a:t>
            </a:r>
          </a:p>
          <a:p>
            <a:pPr lvl="1"/>
            <a:r>
              <a:rPr lang="en-US" altLang="zh-CN" dirty="0" smtClean="0"/>
              <a:t>Bottom</a:t>
            </a:r>
            <a:r>
              <a:rPr lang="zh-CN" altLang="en-US" dirty="0" smtClean="0"/>
              <a:t>不能有孔：采用盲埋孔工艺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FEB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5001313" y="2782117"/>
            <a:ext cx="3596640" cy="359981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6272499" y="1152072"/>
            <a:ext cx="2052955" cy="159575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30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层叠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10</a:t>
            </a:r>
            <a:r>
              <a:rPr lang="zh-CN" altLang="en-US" dirty="0" smtClean="0"/>
              <a:t>层板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底层为读出</a:t>
            </a:r>
            <a:r>
              <a:rPr lang="en-US" altLang="zh-CN" dirty="0" smtClean="0"/>
              <a:t>pad</a:t>
            </a:r>
            <a:r>
              <a:rPr lang="zh-CN" altLang="en-US" dirty="0" smtClean="0"/>
              <a:t>，不走线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1-2</a:t>
            </a:r>
            <a:r>
              <a:rPr lang="zh-CN" altLang="en-US" dirty="0" smtClean="0"/>
              <a:t>盲孔，</a:t>
            </a:r>
            <a:r>
              <a:rPr lang="en-US" altLang="zh-CN" dirty="0" smtClean="0"/>
              <a:t>2-9</a:t>
            </a:r>
            <a:r>
              <a:rPr lang="zh-CN" altLang="en-US" dirty="0" smtClean="0"/>
              <a:t>埋孔，</a:t>
            </a:r>
            <a:r>
              <a:rPr lang="en-US" altLang="zh-CN" dirty="0" smtClean="0"/>
              <a:t>9-10</a:t>
            </a:r>
            <a:r>
              <a:rPr lang="zh-CN" altLang="en-US" dirty="0" smtClean="0"/>
              <a:t>盲孔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zh-CN" altLang="en-US" dirty="0"/>
              <a:t>制</a:t>
            </a:r>
            <a:r>
              <a:rPr lang="zh-CN" altLang="en-US" dirty="0" smtClean="0"/>
              <a:t>板过程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内层机械</a:t>
            </a:r>
            <a:r>
              <a:rPr lang="zh-CN" altLang="en-US" dirty="0" smtClean="0"/>
              <a:t>钻孔</a:t>
            </a:r>
            <a:endParaRPr lang="en-US" altLang="zh-CN" dirty="0" smtClean="0"/>
          </a:p>
          <a:p>
            <a:pPr lvl="1"/>
            <a:r>
              <a:rPr lang="zh-CN" altLang="en-US" dirty="0"/>
              <a:t>压</a:t>
            </a:r>
            <a:r>
              <a:rPr lang="zh-CN" altLang="en-US" dirty="0" smtClean="0"/>
              <a:t>合顶层和底层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顶层和底层激光盲孔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684" y="1321076"/>
            <a:ext cx="3436125" cy="22154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09" y="4266278"/>
            <a:ext cx="4641000" cy="2260134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96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3" y="2208179"/>
            <a:ext cx="3794193" cy="3794193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FEB</a:t>
            </a:r>
            <a:r>
              <a:rPr lang="zh-CN" altLang="en-US" dirty="0" smtClean="0"/>
              <a:t>板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272" y="2115968"/>
            <a:ext cx="3978613" cy="397861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08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控制</a:t>
            </a:r>
            <a:r>
              <a:rPr lang="en-US" altLang="zh-CN" dirty="0" smtClean="0"/>
              <a:t>FEB</a:t>
            </a:r>
          </a:p>
          <a:p>
            <a:pPr lvl="1"/>
            <a:r>
              <a:rPr lang="en-US" altLang="zh-CN" dirty="0" smtClean="0"/>
              <a:t>A7 FPGA</a:t>
            </a:r>
          </a:p>
          <a:p>
            <a:pPr lvl="1"/>
            <a:r>
              <a:rPr lang="en-US" altLang="zh-CN" dirty="0" smtClean="0"/>
              <a:t>E-Link</a:t>
            </a:r>
            <a:r>
              <a:rPr lang="zh-CN" altLang="en-US" dirty="0" smtClean="0"/>
              <a:t>用于和</a:t>
            </a:r>
            <a:r>
              <a:rPr lang="en-US" altLang="zh-CN" dirty="0" smtClean="0"/>
              <a:t>FELIX</a:t>
            </a:r>
            <a:r>
              <a:rPr lang="zh-CN" altLang="en-US" dirty="0" smtClean="0"/>
              <a:t>系统调试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ADC</a:t>
            </a:r>
            <a:r>
              <a:rPr lang="zh-CN" altLang="en-US" dirty="0" smtClean="0"/>
              <a:t>用于采集</a:t>
            </a:r>
            <a:r>
              <a:rPr lang="zh-CN" altLang="en-US" dirty="0" smtClean="0"/>
              <a:t>峰保信号</a:t>
            </a:r>
            <a:endParaRPr lang="en-US" altLang="zh-CN" dirty="0" smtClean="0"/>
          </a:p>
          <a:p>
            <a:pPr lvl="1"/>
            <a:r>
              <a:rPr lang="zh-CN" altLang="en-US" dirty="0"/>
              <a:t>电源</a:t>
            </a:r>
            <a:r>
              <a:rPr lang="zh-CN" altLang="en-US" dirty="0" smtClean="0"/>
              <a:t>芯片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lTM4644</a:t>
            </a:r>
          </a:p>
          <a:p>
            <a:pPr lvl="2"/>
            <a:r>
              <a:rPr lang="en-US" altLang="zh-CN" dirty="0" smtClean="0"/>
              <a:t>4</a:t>
            </a:r>
            <a:r>
              <a:rPr lang="zh-CN" altLang="en-US" dirty="0" smtClean="0"/>
              <a:t>通道</a:t>
            </a:r>
            <a:r>
              <a:rPr lang="en-US" altLang="zh-CN" dirty="0" smtClean="0"/>
              <a:t>DC-DC</a:t>
            </a:r>
          </a:p>
          <a:p>
            <a:pPr lvl="2"/>
            <a:r>
              <a:rPr lang="zh-CN" altLang="en-US" smtClean="0"/>
              <a:t>每</a:t>
            </a:r>
            <a:r>
              <a:rPr lang="zh-CN" altLang="en-US" smtClean="0"/>
              <a:t>通道提供</a:t>
            </a:r>
            <a:r>
              <a:rPr lang="en-US" altLang="zh-CN" smtClean="0"/>
              <a:t>4A</a:t>
            </a:r>
            <a:r>
              <a:rPr lang="zh-CN" altLang="en-US" dirty="0"/>
              <a:t>电流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</a:t>
            </a:r>
            <a:r>
              <a:rPr lang="zh-CN" altLang="en-US" dirty="0" smtClean="0"/>
              <a:t>板设计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724" y="3016541"/>
            <a:ext cx="4943096" cy="336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3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目前正在画</a:t>
            </a:r>
            <a:r>
              <a:rPr lang="en-US" altLang="zh-CN" dirty="0" smtClean="0"/>
              <a:t>DIF</a:t>
            </a:r>
            <a:r>
              <a:rPr lang="zh-CN" altLang="en-US" dirty="0"/>
              <a:t>板</a:t>
            </a:r>
            <a:r>
              <a:rPr lang="en-US" altLang="zh-CN" dirty="0" smtClean="0"/>
              <a:t>PCB -&gt; </a:t>
            </a:r>
            <a:r>
              <a:rPr lang="zh-CN" altLang="en-US" dirty="0" smtClean="0"/>
              <a:t>一周半左右可以完成</a:t>
            </a:r>
            <a:endParaRPr lang="en-US" altLang="zh-CN" dirty="0" smtClean="0"/>
          </a:p>
          <a:p>
            <a:r>
              <a:rPr lang="zh-CN" altLang="en-US" dirty="0" smtClean="0"/>
              <a:t>同时和探测器联调宇宙线效率</a:t>
            </a:r>
            <a:endParaRPr lang="en-US" altLang="zh-CN" dirty="0" smtClean="0"/>
          </a:p>
          <a:p>
            <a:r>
              <a:rPr lang="zh-CN" altLang="en-US" dirty="0"/>
              <a:t>投</a:t>
            </a:r>
            <a:r>
              <a:rPr lang="zh-CN" altLang="en-US" dirty="0" smtClean="0"/>
              <a:t>板后开始写小论文和专利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435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CEPC</a:t>
            </a:r>
            <a:r>
              <a:rPr lang="zh-CN" altLang="en-US" dirty="0" smtClean="0"/>
              <a:t>项目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95836" y="4003133"/>
                <a:ext cx="791196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高能环形正负电子对撞机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en-US" altLang="zh-CN" sz="2400" baseline="-250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cm</a:t>
                </a: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≈ </a:t>
                </a: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240GeV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亮度 </a:t>
                </a: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~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Higgs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工厂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精确测量</a:t>
                </a: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Higgs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玻色子性质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36" y="4003133"/>
                <a:ext cx="7911962" cy="1938992"/>
              </a:xfrm>
              <a:prstGeom prst="rect">
                <a:avLst/>
              </a:prstGeom>
              <a:blipFill>
                <a:blip r:embed="rId3"/>
                <a:stretch>
                  <a:fillRect l="-1002" t="-2516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505701" y="1120076"/>
            <a:ext cx="3996518" cy="288655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097670" y="1209698"/>
            <a:ext cx="3886584" cy="2561628"/>
            <a:chOff x="5097670" y="1209698"/>
            <a:chExt cx="3886584" cy="2561628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1756" y="1209698"/>
              <a:ext cx="3468688" cy="2319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6054725" y="1651691"/>
              <a:ext cx="11239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b="1" dirty="0" err="1">
                  <a:solidFill>
                    <a:srgbClr val="00B050"/>
                  </a:solidFill>
                </a:rPr>
                <a:t>e</a:t>
              </a:r>
              <a:r>
                <a:rPr lang="en-US" altLang="zh-CN" sz="1800" b="1" baseline="30000" dirty="0" err="1">
                  <a:solidFill>
                    <a:srgbClr val="00B050"/>
                  </a:solidFill>
                </a:rPr>
                <a:t>+</a:t>
              </a:r>
              <a:r>
                <a:rPr lang="en-US" altLang="zh-CN" sz="1800" b="1" dirty="0" err="1">
                  <a:solidFill>
                    <a:srgbClr val="00B050"/>
                  </a:solidFill>
                </a:rPr>
                <a:t>e</a:t>
              </a:r>
              <a:r>
                <a:rPr lang="en-US" altLang="zh-CN" sz="1800" b="1" baseline="30000" dirty="0">
                  <a:solidFill>
                    <a:srgbClr val="00B050"/>
                  </a:solidFill>
                </a:rPr>
                <a:t>-</a:t>
              </a:r>
              <a:r>
                <a:rPr lang="en-US" altLang="zh-CN" sz="1800" b="1" dirty="0">
                  <a:solidFill>
                    <a:srgbClr val="00B050"/>
                  </a:solidFill>
                </a:rPr>
                <a:t> </a:t>
              </a:r>
              <a:r>
                <a:rPr lang="en-US" altLang="zh-CN" sz="1800" b="1" dirty="0">
                  <a:solidFill>
                    <a:srgbClr val="00B050"/>
                  </a:solidFill>
                  <a:sym typeface="Symbol" panose="05050102010706020507" pitchFamily="18" charset="2"/>
                </a:rPr>
                <a:t> ZH</a:t>
              </a:r>
              <a:endParaRPr lang="zh-CN" altLang="en-US" sz="18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7393754" y="3432772"/>
              <a:ext cx="15905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质心能量</a:t>
              </a:r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(GeV)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097670" y="131660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截面</a:t>
              </a: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875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659682" y="2360902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  <a:endParaRPr lang="zh-CN" altLang="en-US" sz="66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E83E7-BF4F-4EA8-89C7-22E627A5D15F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053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65029" y="1124070"/>
                <a:ext cx="4724400" cy="5172234"/>
              </a:xfrm>
            </p:spPr>
            <p:txBody>
              <a:bodyPr/>
              <a:lstStyle/>
              <a:p>
                <a:r>
                  <a:rPr lang="zh-CN" altLang="en-US" dirty="0" smtClean="0"/>
                  <a:t>量能器要求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Jet</a:t>
                </a:r>
                <a:r>
                  <a:rPr lang="zh-CN" altLang="en-US" dirty="0" smtClean="0"/>
                  <a:t>能量分辨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ra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/>
                  <a:t>(@100GeV)</a:t>
                </a:r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 smtClean="0"/>
              </a:p>
              <a:p>
                <a:r>
                  <a:rPr lang="zh-CN" altLang="en-US" dirty="0" smtClean="0"/>
                  <a:t>难点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大部分</a:t>
                </a:r>
                <a:r>
                  <a:rPr lang="zh-CN" altLang="en-US" dirty="0"/>
                  <a:t>能量由量能器进行测量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强子量能器的能量分辨率不高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0.55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rad>
                      </m:den>
                    </m:f>
                  </m:oMath>
                </a14:m>
                <a:endParaRPr lang="en-US" altLang="zh-CN" dirty="0" smtClean="0"/>
              </a:p>
              <a:p>
                <a:pPr marL="342900" indent="-342900"/>
                <a:r>
                  <a:rPr lang="zh-CN" altLang="en-US" sz="2400" dirty="0"/>
                  <a:t>新的量能</a:t>
                </a:r>
                <a:r>
                  <a:rPr lang="zh-CN" altLang="en-US" sz="2400" dirty="0" smtClean="0"/>
                  <a:t>器技术：</a:t>
                </a:r>
                <a:endParaRPr lang="en-US" altLang="zh-CN" sz="2400" dirty="0"/>
              </a:p>
              <a:p>
                <a:pPr marL="457200" lvl="1" indent="0">
                  <a:buNone/>
                </a:pPr>
                <a:r>
                  <a:rPr lang="zh-CN" altLang="en-US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→</a:t>
                </a:r>
                <a:r>
                  <a:rPr lang="zh-CN" altLang="en-US" b="1" dirty="0" smtClean="0"/>
                  <a:t>取样</a:t>
                </a:r>
                <a:r>
                  <a:rPr lang="zh-CN" altLang="en-US" b="1" dirty="0"/>
                  <a:t>型量能器</a:t>
                </a:r>
                <a:r>
                  <a:rPr lang="zh-CN" altLang="en-US" dirty="0"/>
                  <a:t>和</a:t>
                </a:r>
                <a:r>
                  <a:rPr lang="zh-CN" altLang="en-US" b="1" dirty="0"/>
                  <a:t>粒子流算法</a:t>
                </a:r>
                <a:endParaRPr lang="en-US" altLang="zh-CN" b="1" dirty="0"/>
              </a:p>
              <a:p>
                <a:pPr lvl="1"/>
                <a:endParaRPr lang="en-US" altLang="zh-CN" dirty="0" smtClean="0"/>
              </a:p>
              <a:p>
                <a:pPr marL="457200" lvl="1" indent="0">
                  <a:buNone/>
                </a:pPr>
                <a:endParaRPr lang="en-US" altLang="zh-CN" b="1" dirty="0" smtClean="0"/>
              </a:p>
              <a:p>
                <a:pPr marL="457200" lvl="1" indent="0">
                  <a:buNone/>
                </a:pPr>
                <a:endParaRPr lang="zh-CN" altLang="en-US" b="1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029" y="1124070"/>
                <a:ext cx="4724400" cy="5172234"/>
              </a:xfrm>
              <a:blipFill>
                <a:blip r:embed="rId13"/>
                <a:stretch>
                  <a:fillRect l="-2323" t="-20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量能器系统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5131323" y="1091055"/>
            <a:ext cx="3809657" cy="3056099"/>
            <a:chOff x="5131323" y="1091055"/>
            <a:chExt cx="3809657" cy="3056099"/>
          </a:xfrm>
        </p:grpSpPr>
        <p:grpSp>
          <p:nvGrpSpPr>
            <p:cNvPr id="21" name="组合 20"/>
            <p:cNvGrpSpPr/>
            <p:nvPr/>
          </p:nvGrpSpPr>
          <p:grpSpPr>
            <a:xfrm>
              <a:off x="5181600" y="1091055"/>
              <a:ext cx="3759380" cy="3056099"/>
              <a:chOff x="63820" y="3374348"/>
              <a:chExt cx="4190280" cy="3328517"/>
            </a:xfrm>
          </p:grpSpPr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20" y="3374348"/>
                <a:ext cx="4190280" cy="3328517"/>
              </a:xfrm>
              <a:prstGeom prst="rect">
                <a:avLst/>
              </a:prstGeom>
            </p:spPr>
          </p:pic>
          <p:sp>
            <p:nvSpPr>
              <p:cNvPr id="23" name="矩形 22"/>
              <p:cNvSpPr/>
              <p:nvPr/>
            </p:nvSpPr>
            <p:spPr>
              <a:xfrm>
                <a:off x="72546" y="5589280"/>
                <a:ext cx="7189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kern="100" dirty="0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ECAL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3820" y="4609335"/>
                <a:ext cx="7189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kern="1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600" kern="100" dirty="0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CAL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63820" y="6090169"/>
                <a:ext cx="10430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kern="100" dirty="0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Tracker</a:t>
                </a: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5131323" y="1190192"/>
              <a:ext cx="154895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Muon </a:t>
              </a:r>
              <a:r>
                <a:rPr lang="en-US" altLang="zh-CN" sz="1600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Spectrometer</a:t>
              </a:r>
              <a:endParaRPr lang="en-US" altLang="zh-CN" sz="1600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8" name="对象 27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3981571"/>
              </p:ext>
            </p:extLst>
          </p:nvPr>
        </p:nvGraphicFramePr>
        <p:xfrm>
          <a:off x="6390400" y="4449744"/>
          <a:ext cx="1761949" cy="1743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图表" r:id="rId15" imgW="1761949" imgH="1743032" progId="MSGraph.Chart.8">
                  <p:embed followColorScheme="full"/>
                </p:oleObj>
              </mc:Choice>
              <mc:Fallback>
                <p:oleObj name="图表" r:id="rId15" imgW="1761949" imgH="1743032" progId="MSGraph.Chart.8">
                  <p:embed followColorScheme="full"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0400" y="4449744"/>
                        <a:ext cx="1761949" cy="1743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Placeholder 2"/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739775" y="5957869"/>
            <a:ext cx="7112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2A720E-950A-4904-9C29-80942876CB7B}" type="datetime'''''''''''''''''''''''''''''带电''''''''''''''粒''''''''''子'''''">
              <a:rPr lang="zh-CN" altLang="en-US" sz="1400"/>
              <a:pPr/>
              <a:t>带电粒子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7623888" y="5421294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32EAE5-599B-4F51-B800-9405C04DE5FA}" type="datetime'''''''''6''''2''%'''''''''''''''''''''''">
              <a:rPr lang="zh-CN" altLang="en-US" sz="1400">
                <a:solidFill>
                  <a:schemeClr val="bg1"/>
                </a:solidFill>
              </a:rPr>
              <a:pPr/>
              <a:t>62%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31" name="Text Placeholder 2"/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6887288" y="4673582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1822CCC-AFDB-45FE-B5BC-C67238259257}" type="datetime'''''''''''1''''0''''''''''%'''''''''''''''''''">
              <a:rPr lang="zh-CN" altLang="en-US" sz="1400">
                <a:solidFill>
                  <a:schemeClr val="bg1"/>
                </a:solidFill>
              </a:rPr>
              <a:pPr/>
              <a:t>10%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32" name="Text Placeholder 2"/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6338013" y="4360844"/>
            <a:ext cx="7112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C25591F-7B01-498B-A70B-E4F9C179A45A}" type="datetime'''''''''''''''''''''''''''中''性''''''''强''''''''子'''''''''">
              <a:rPr lang="zh-CN" altLang="en-US" sz="1400"/>
              <a:pPr/>
              <a:t>中性强子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33" name="Text Placeholder 2"/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6117350" y="5184757"/>
            <a:ext cx="35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F25B2C1-48F2-4476-971D-DED1723074B6}" type="datetime'''光''''''''''子'''''''''''''''''''''">
              <a:rPr lang="zh-CN" altLang="en-US" sz="1400"/>
              <a:pPr/>
              <a:t>光子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34" name="Text Placeholder 2"/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6522163" y="5197457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5DA4455-77F3-47FB-8DDA-EECD5CEF049A}" type="datetime'27%'''''''''''''''''''''''''''''''''''''''''">
              <a:rPr lang="zh-CN" altLang="en-US" sz="1400"/>
              <a:pPr/>
              <a:t>27%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35" name="Text Placeholder 2"/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7100013" y="4325919"/>
            <a:ext cx="5334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B95E7F6-F5F8-4D25-AC2D-A05FA9552B95}" type="datetime'''''''''''''中''''''''''''''''''微''''''''''''''''''''''子'''">
              <a:rPr lang="zh-CN" altLang="en-US" sz="1400"/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中微子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36" name="Text Placeholder 2"/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7136525" y="4886307"/>
            <a:ext cx="268288" cy="212725"/>
          </a:xfrm>
          <a:prstGeom prst="rect">
            <a:avLst/>
          </a:prstGeom>
          <a:solidFill>
            <a:schemeClr val="accent4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F20DE82F-0CD9-4C9C-8931-111D7E5DDED3}" type="datetime'''1''''''''''''''''''%'''''''''''''''''''''''''''">
              <a:rPr lang="zh-CN" altLang="en-US" sz="1400">
                <a:solidFill>
                  <a:schemeClr val="bg1"/>
                </a:solidFill>
              </a:rPr>
              <a:pPr/>
              <a:t>1%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680275" y="6296304"/>
            <a:ext cx="137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Jet</a:t>
            </a:r>
            <a:r>
              <a:rPr lang="zh-CN" altLang="en-US" dirty="0" smtClean="0"/>
              <a:t>能量比例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834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9698"/>
            <a:ext cx="4450806" cy="5172234"/>
          </a:xfrm>
        </p:spPr>
        <p:txBody>
          <a:bodyPr/>
          <a:lstStyle/>
          <a:p>
            <a:r>
              <a:rPr lang="zh-CN" altLang="en-US" dirty="0" smtClean="0"/>
              <a:t>粒子流算法流程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径迹探测器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动量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量能器 </a:t>
            </a:r>
            <a:r>
              <a:rPr lang="en-US" altLang="zh-CN" dirty="0" smtClean="0"/>
              <a:t>-&gt; </a:t>
            </a:r>
            <a:r>
              <a:rPr lang="zh-CN" altLang="en-US" b="1" dirty="0" smtClean="0"/>
              <a:t>径迹</a:t>
            </a:r>
            <a:r>
              <a:rPr lang="zh-CN" altLang="en-US" dirty="0" smtClean="0"/>
              <a:t>和</a:t>
            </a:r>
            <a:r>
              <a:rPr lang="zh-CN" altLang="en-US" b="1" dirty="0" smtClean="0"/>
              <a:t>能量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将动量与量能器能量匹配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得到带电粒子簇射能量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ECal</a:t>
            </a:r>
            <a:r>
              <a:rPr lang="zh-CN" altLang="en-US" dirty="0" smtClean="0"/>
              <a:t>测量光子能量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HCal</a:t>
            </a:r>
            <a:r>
              <a:rPr lang="zh-CN" altLang="en-US" dirty="0" smtClean="0"/>
              <a:t>测量中性强子能量</a:t>
            </a:r>
            <a:endParaRPr lang="en-US" altLang="zh-CN" dirty="0" smtClean="0"/>
          </a:p>
          <a:p>
            <a:r>
              <a:rPr lang="zh-CN" altLang="en-US" dirty="0" smtClean="0"/>
              <a:t>量能器要求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足够的能量分辨</a:t>
            </a:r>
            <a:endParaRPr lang="en-US" altLang="zh-CN" dirty="0" smtClean="0"/>
          </a:p>
          <a:p>
            <a:pPr lvl="1"/>
            <a:r>
              <a:rPr lang="zh-CN" altLang="en-US" dirty="0"/>
              <a:t>径</a:t>
            </a:r>
            <a:r>
              <a:rPr lang="zh-CN" altLang="en-US" dirty="0" smtClean="0"/>
              <a:t>迹分辨能力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高</a:t>
            </a:r>
            <a:r>
              <a:rPr lang="zh-CN" altLang="en-US" dirty="0"/>
              <a:t>颗粒</a:t>
            </a:r>
            <a:r>
              <a:rPr lang="zh-CN" altLang="en-US" dirty="0" smtClean="0"/>
              <a:t>度 </a:t>
            </a:r>
            <a:endParaRPr lang="en-US" altLang="zh-CN" dirty="0" smtClean="0"/>
          </a:p>
          <a:p>
            <a:pPr lvl="2"/>
            <a:r>
              <a:rPr lang="zh-CN" altLang="en-US" dirty="0"/>
              <a:t>多层</a:t>
            </a:r>
            <a:r>
              <a:rPr lang="zh-CN" altLang="en-US" dirty="0" smtClean="0"/>
              <a:t>取样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粒子流算法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58" r="3057"/>
          <a:stretch/>
        </p:blipFill>
        <p:spPr>
          <a:xfrm>
            <a:off x="6101103" y="4262954"/>
            <a:ext cx="2971800" cy="240259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056" y="1372957"/>
            <a:ext cx="4341444" cy="2696437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820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取样型量能器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5077" y="1154288"/>
            <a:ext cx="5714166" cy="5207650"/>
          </a:xfrm>
        </p:spPr>
        <p:txBody>
          <a:bodyPr/>
          <a:lstStyle/>
          <a:p>
            <a:r>
              <a:rPr lang="zh-CN" altLang="en-US" dirty="0" smtClean="0"/>
              <a:t>构造</a:t>
            </a:r>
            <a:endParaRPr lang="en-US" altLang="zh-CN" dirty="0" smtClean="0"/>
          </a:p>
          <a:p>
            <a:pPr lvl="1"/>
            <a:r>
              <a:rPr lang="zh-CN" altLang="en-US" dirty="0"/>
              <a:t>吸收</a:t>
            </a:r>
            <a:r>
              <a:rPr lang="zh-CN" altLang="en-US" dirty="0" smtClean="0"/>
              <a:t>层：</a:t>
            </a:r>
            <a:r>
              <a:rPr lang="en-US" altLang="zh-CN" dirty="0" smtClean="0"/>
              <a:t>Fe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W</a:t>
            </a:r>
          </a:p>
          <a:p>
            <a:pPr lvl="1"/>
            <a:r>
              <a:rPr lang="zh-CN" altLang="en-US" dirty="0"/>
              <a:t>灵敏</a:t>
            </a:r>
            <a:r>
              <a:rPr lang="zh-CN" altLang="en-US" dirty="0" smtClean="0"/>
              <a:t>层：探测单元</a:t>
            </a:r>
            <a:r>
              <a:rPr lang="en-US" altLang="zh-CN" dirty="0" smtClean="0"/>
              <a:t>--</a:t>
            </a:r>
            <a:r>
              <a:rPr lang="zh-CN" altLang="en-US" dirty="0" smtClean="0"/>
              <a:t>气体探测器或者半导体探测器 </a:t>
            </a:r>
            <a:endParaRPr lang="en-US" altLang="zh-CN" dirty="0" smtClean="0"/>
          </a:p>
          <a:p>
            <a:r>
              <a:rPr lang="zh-CN" altLang="en-US" dirty="0"/>
              <a:t>强</a:t>
            </a:r>
            <a:r>
              <a:rPr lang="zh-CN" altLang="en-US" dirty="0" smtClean="0"/>
              <a:t>子在吸收层中产生簇射，由灵敏层对</a:t>
            </a:r>
            <a:r>
              <a:rPr lang="zh-CN" altLang="en-US" dirty="0"/>
              <a:t>粒子</a:t>
            </a:r>
            <a:r>
              <a:rPr lang="zh-CN" altLang="en-US" dirty="0" smtClean="0"/>
              <a:t>能量进行测量</a:t>
            </a:r>
            <a:endParaRPr lang="en-US" altLang="zh-CN" dirty="0" smtClean="0"/>
          </a:p>
          <a:p>
            <a:r>
              <a:rPr lang="zh-CN" altLang="en-US" dirty="0" smtClean="0"/>
              <a:t>目标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</a:t>
            </a:r>
            <a:r>
              <a:rPr lang="en-US" altLang="zh-CN" dirty="0" smtClean="0"/>
              <a:t>40</a:t>
            </a:r>
            <a:r>
              <a:rPr lang="zh-CN" altLang="en-US" dirty="0" smtClean="0"/>
              <a:t>层</a:t>
            </a:r>
            <a:r>
              <a:rPr lang="en-US" altLang="zh-CN" dirty="0" smtClean="0"/>
              <a:t>1m</a:t>
            </a:r>
            <a:r>
              <a:rPr lang="en-US" altLang="zh-CN" baseline="30000" dirty="0" smtClean="0"/>
              <a:t>2</a:t>
            </a:r>
            <a:r>
              <a:rPr lang="zh-CN" altLang="en-US" dirty="0" smtClean="0"/>
              <a:t>强子量能器原型样机设计读出方案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470" y="1585879"/>
            <a:ext cx="3856530" cy="18030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489" y="1018101"/>
            <a:ext cx="2556011" cy="2159653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42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63" y="1680148"/>
            <a:ext cx="4169113" cy="2875402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强子量能器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036762" y="2648961"/>
            <a:ext cx="2550478" cy="190658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164572" y="3961945"/>
            <a:ext cx="868188" cy="4683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47263" y="118276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可选的读出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96594" y="1228848"/>
                <a:ext cx="4572000" cy="237340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读出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高颗粒度：单元大小为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𝑐𝑚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ASIC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读出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海量通道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：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4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极低功耗：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&lt;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𝑚𝑊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𝐶h𝑎𝑛𝑛𝑒𝑙</m:t>
                    </m:r>
                  </m:oMath>
                </a14:m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前端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电子学厚度：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&lt;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𝑚𝑚</m:t>
                    </m:r>
                  </m:oMath>
                </a14:m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紧凑：薄、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大面积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594" y="1228848"/>
                <a:ext cx="4572000" cy="2373407"/>
              </a:xfrm>
              <a:prstGeom prst="rect">
                <a:avLst/>
              </a:prstGeom>
              <a:blipFill rotWithShape="0">
                <a:blip r:embed="rId4"/>
                <a:stretch>
                  <a:fillRect l="-2667" t="-2828" b="-38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67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电子在</a:t>
            </a:r>
            <a:r>
              <a:rPr lang="en-US" altLang="zh-CN" dirty="0" smtClean="0"/>
              <a:t>GEM</a:t>
            </a:r>
            <a:r>
              <a:rPr lang="zh-CN" altLang="en-US" dirty="0" smtClean="0"/>
              <a:t>膜小孔发生雪崩放大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34" y="2196898"/>
            <a:ext cx="4648328" cy="210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4701340"/>
            <a:ext cx="5236262" cy="15002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834" y="4048488"/>
            <a:ext cx="2206885" cy="2732859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51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r>
              <a:rPr lang="zh-CN" altLang="en-US" dirty="0"/>
              <a:t>研制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59" y="1608205"/>
            <a:ext cx="5294284" cy="217484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17547" y="1358687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自张</a:t>
            </a:r>
            <a:r>
              <a:rPr lang="zh-CN" altLang="en-US" b="1" dirty="0" smtClean="0"/>
              <a:t>紧工艺示意图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19" y="1425350"/>
            <a:ext cx="2807748" cy="20128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5" y="3595379"/>
            <a:ext cx="4532575" cy="28257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14" y="3659321"/>
            <a:ext cx="2607100" cy="14961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93" y="5050398"/>
            <a:ext cx="1173136" cy="16894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192" y="5155472"/>
            <a:ext cx="1313721" cy="89645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75038" y="3659391"/>
            <a:ext cx="194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66"/>
                </a:solidFill>
              </a:rPr>
              <a:t>探测器一角</a:t>
            </a:r>
            <a:endParaRPr lang="zh-CN" altLang="en-US" b="1" dirty="0">
              <a:solidFill>
                <a:srgbClr val="FFFF66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29969" y="4823601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</a:rPr>
              <a:t>GEM</a:t>
            </a:r>
            <a:r>
              <a:rPr lang="zh-CN" altLang="en-US" b="1" dirty="0" smtClean="0">
                <a:solidFill>
                  <a:srgbClr val="FFFF00"/>
                </a:solidFill>
              </a:rPr>
              <a:t>探测器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5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ekEKIJSXelJn7919s.5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rk5glMXRUGEqfGKssZ3R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FjZkgoMRHasZ2hCqosgI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p0m52TBSXCwqlVV_lIjV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VH24wrSteRI2FX9yd_J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.daZTwTK.ktqPXYPss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PrnYKEFRiW9h40ytA7cB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o5BbJLRGmqF7B58PROV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11zRpFRDmBWWL6ChUmYQ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王宇_华为奖学金答辩PPT.pptx" id="{01A57A79-951F-47E7-906D-958F6429F581}" vid="{AF661AB3-DFCE-4658-8202-C5637051A80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王宇_华为奖学金答辩PPT.pptx" id="{01A57A79-951F-47E7-906D-958F6429F581}" vid="{9BC8D56B-93F1-4E31-9EA2-E19F747457BD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USTC_GrayAndBlue</Template>
  <TotalTime>1734</TotalTime>
  <Words>1717</Words>
  <Application>Microsoft Office PowerPoint</Application>
  <PresentationFormat>全屏显示(4:3)</PresentationFormat>
  <Paragraphs>320</Paragraphs>
  <Slides>30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黑体</vt:lpstr>
      <vt:lpstr>宋体</vt:lpstr>
      <vt:lpstr>微软雅黑</vt:lpstr>
      <vt:lpstr>Arial</vt:lpstr>
      <vt:lpstr>Calibri</vt:lpstr>
      <vt:lpstr>Calibri Light</vt:lpstr>
      <vt:lpstr>Cambria Math</vt:lpstr>
      <vt:lpstr>Symbol</vt:lpstr>
      <vt:lpstr>Times New Roman</vt:lpstr>
      <vt:lpstr>Office 主题</vt:lpstr>
      <vt:lpstr>自定义设计方案</vt:lpstr>
      <vt:lpstr>think-cell Slide</vt:lpstr>
      <vt:lpstr>图表</vt:lpstr>
      <vt:lpstr>PowerPoint 演示文稿</vt:lpstr>
      <vt:lpstr>目录</vt:lpstr>
      <vt:lpstr>CEPC项目</vt:lpstr>
      <vt:lpstr>量能器系统</vt:lpstr>
      <vt:lpstr>粒子流算法</vt:lpstr>
      <vt:lpstr>取样型量能器</vt:lpstr>
      <vt:lpstr>强子量能器</vt:lpstr>
      <vt:lpstr>探测器介绍</vt:lpstr>
      <vt:lpstr>GEM探测器研制</vt:lpstr>
      <vt:lpstr>目录</vt:lpstr>
      <vt:lpstr>读出芯片介绍</vt:lpstr>
      <vt:lpstr>半数字化读出方案设计</vt:lpstr>
      <vt:lpstr>第一阶段方案</vt:lpstr>
      <vt:lpstr>第一阶段方案</vt:lpstr>
      <vt:lpstr>目录</vt:lpstr>
      <vt:lpstr>S曲线测试</vt:lpstr>
      <vt:lpstr>S曲线测试</vt:lpstr>
      <vt:lpstr>S曲线测试</vt:lpstr>
      <vt:lpstr>S曲线测试</vt:lpstr>
      <vt:lpstr>结果-刻度曲线</vt:lpstr>
      <vt:lpstr>结果-最小分辨电荷量</vt:lpstr>
      <vt:lpstr>探测器联调</vt:lpstr>
      <vt:lpstr>增益均匀性&amp;串扰</vt:lpstr>
      <vt:lpstr>目录</vt:lpstr>
      <vt:lpstr>FEB设计</vt:lpstr>
      <vt:lpstr>层叠</vt:lpstr>
      <vt:lpstr>FEB板</vt:lpstr>
      <vt:lpstr>DIF板设计</vt:lpstr>
      <vt:lpstr>进展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Yu</dc:creator>
  <cp:lastModifiedBy>WangYu</cp:lastModifiedBy>
  <cp:revision>130</cp:revision>
  <dcterms:created xsi:type="dcterms:W3CDTF">2017-11-03T08:04:33Z</dcterms:created>
  <dcterms:modified xsi:type="dcterms:W3CDTF">2018-04-12T14:53:25Z</dcterms:modified>
</cp:coreProperties>
</file>